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1" r:id="rId3"/>
    <p:sldId id="362" r:id="rId4"/>
    <p:sldId id="407" r:id="rId5"/>
    <p:sldId id="397" r:id="rId6"/>
    <p:sldId id="398" r:id="rId7"/>
    <p:sldId id="399" r:id="rId8"/>
    <p:sldId id="410" r:id="rId9"/>
    <p:sldId id="411" r:id="rId10"/>
    <p:sldId id="400" r:id="rId11"/>
    <p:sldId id="401" r:id="rId12"/>
    <p:sldId id="415" r:id="rId13"/>
    <p:sldId id="402" r:id="rId14"/>
    <p:sldId id="403" r:id="rId15"/>
    <p:sldId id="413" r:id="rId16"/>
    <p:sldId id="405" r:id="rId17"/>
    <p:sldId id="414" r:id="rId18"/>
    <p:sldId id="404" r:id="rId19"/>
    <p:sldId id="377" r:id="rId20"/>
    <p:sldId id="40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6" autoAdjust="0"/>
    <p:restoredTop sz="91200" autoAdjust="0"/>
  </p:normalViewPr>
  <p:slideViewPr>
    <p:cSldViewPr snapToGrid="0" snapToObjects="1">
      <p:cViewPr>
        <p:scale>
          <a:sx n="80" d="100"/>
          <a:sy n="80" d="100"/>
        </p:scale>
        <p:origin x="-1530" y="30"/>
      </p:cViewPr>
      <p:guideLst>
        <p:guide orient="horz" pos="634"/>
        <p:guide pos="4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14"/>
    </p:cViewPr>
  </p:sorterViewPr>
  <p:notesViewPr>
    <p:cSldViewPr snapToGrid="0" snapToObjects="1"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6F1E761D-4CAE-4ABE-AB29-EDA7CB54D263}" type="datetimeFigureOut">
              <a:rPr lang="cs-CZ"/>
              <a:pPr>
                <a:defRPr/>
              </a:pPr>
              <a:t>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EDF43CD0-107E-444C-80C8-62629BA0B5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1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FBF613F-82B4-4725-9B55-B7A9B073F6C0}" type="datetimeFigureOut">
              <a:rPr lang="cs-CZ"/>
              <a:pPr>
                <a:defRPr/>
              </a:pPr>
              <a:t>3.7.2013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33E0055-841D-4685-882D-A9745DD347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55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E0055-841D-4685-882D-A9745DD3476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01C-0131-4123-AE6F-EA1D1266E059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97268-F9BC-45E0-B6C7-E3A507C45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E6A9C-2877-45F0-B385-CFE00C1491DD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0CA90-6C7A-43A7-A41F-F3052609D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F233-4E03-4FA9-802E-DC3ADEFC1568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16B00-1509-4FAE-934E-B9D84055D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37A9B-3504-40BE-A717-1101F70EAC53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50183-43CF-4F3A-90DD-6AE8E519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1BCA-9BFF-44CD-8534-E7C0FF668E9B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F60D-157C-47B5-BD63-59E0373248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78FE-41AB-4058-AF8D-12F7873D8ED7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14C0-EAFB-41FF-BDE9-374D6D9198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C20F-3349-4C01-97AC-35B08D8DC3CF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085D-2C08-48ED-94C5-5F1CEB3EC2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C9F3-3A35-4B08-89F4-01BF500DB0F2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48F2-7262-4271-AACE-4D0A20E83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F039-1F29-4415-B5CC-02A00F685FE3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EACCD-88F3-4303-8C9A-BE330CED2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4A0FF-8AD3-4751-9E2F-9E564DCB5640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5A10-F163-4D2C-9B96-98DBB099E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5A7F-7BB8-404D-B3E9-B997D60D1E45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9470-9A5C-44BE-B5C8-BF4649223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83B26EC-BD38-4936-BEAB-BF9C299D7587}" type="datetime1">
              <a:rPr lang="en-US"/>
              <a:pPr>
                <a:defRPr/>
              </a:pPr>
              <a:t>7/3/2013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0F10549-C4A8-4D65-A8E2-C727CD51D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radobrovolnik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ptym.cz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05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Nadpis 1"/>
          <p:cNvSpPr txBox="1">
            <a:spLocks/>
          </p:cNvSpPr>
          <p:nvPr/>
        </p:nvSpPr>
        <p:spPr bwMode="auto">
          <a:xfrm>
            <a:off x="867023" y="2544165"/>
            <a:ext cx="7579302" cy="30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cs-CZ" sz="6000" dirty="0" smtClean="0">
                <a:solidFill>
                  <a:srgbClr val="008080"/>
                </a:solidFill>
                <a:latin typeface="+mn-lt"/>
              </a:rPr>
              <a:t>POVODNĚ 2013</a:t>
            </a:r>
          </a:p>
          <a:p>
            <a:pPr algn="r" defTabSz="914400"/>
            <a:r>
              <a:rPr lang="cs-CZ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ěsíc poté </a:t>
            </a:r>
          </a:p>
          <a:p>
            <a:pPr algn="r" defTabSz="914400"/>
            <a:endParaRPr lang="cs-CZ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r" defTabSz="914400"/>
            <a:r>
              <a:rPr lang="cs-CZ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července 2013</a:t>
            </a:r>
            <a:endParaRPr lang="cs-CZ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MATERIÁLNÍ POMOC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308758" y="1328376"/>
            <a:ext cx="8835242" cy="416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okamžité </a:t>
            </a:r>
            <a:r>
              <a:rPr lang="cs-CZ" sz="2800" dirty="0"/>
              <a:t>uvolnění 250 000 Kč z pohotovostního fondu </a:t>
            </a:r>
            <a:r>
              <a:rPr lang="cs-CZ" sz="2800" dirty="0" smtClean="0"/>
              <a:t>ADRA</a:t>
            </a:r>
            <a:endParaRPr lang="cs-CZ" sz="2800" dirty="0" smtClean="0">
              <a:solidFill>
                <a:srgbClr val="FF000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rozdělení materiální pomoci za více než 2,2 milionu Kč </a:t>
            </a:r>
            <a:br>
              <a:rPr lang="cs-CZ" sz="2800" dirty="0" smtClean="0"/>
            </a:br>
            <a:r>
              <a:rPr lang="cs-CZ" sz="2800" dirty="0" smtClean="0"/>
              <a:t>v cca 40 obcích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distribuce </a:t>
            </a:r>
            <a:r>
              <a:rPr lang="cs-CZ" sz="2800" dirty="0"/>
              <a:t>materiální </a:t>
            </a:r>
            <a:r>
              <a:rPr lang="cs-CZ" sz="2800" dirty="0" smtClean="0"/>
              <a:t>pomoci: čisticí </a:t>
            </a:r>
            <a:r>
              <a:rPr lang="cs-CZ" sz="2800" dirty="0"/>
              <a:t>prostředky, desinfekce, nářadí na odklízení škod, balená voda, trvanlivé potraviny, </a:t>
            </a:r>
            <a:r>
              <a:rPr lang="cs-CZ" sz="2800" dirty="0" smtClean="0"/>
              <a:t>holínky, repelenty </a:t>
            </a:r>
            <a:r>
              <a:rPr lang="cs-CZ" sz="2800" dirty="0"/>
              <a:t>apod</a:t>
            </a:r>
            <a:r>
              <a:rPr lang="cs-CZ" sz="2800" dirty="0" smtClean="0"/>
              <a:t>.</a:t>
            </a:r>
            <a:endParaRPr lang="cs-CZ" sz="28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půjčování vysoušečů: 160 </a:t>
            </a:r>
            <a:r>
              <a:rPr lang="cs-CZ" sz="2800" dirty="0" err="1" smtClean="0"/>
              <a:t>Nymbursko</a:t>
            </a:r>
            <a:r>
              <a:rPr lang="cs-CZ" sz="2800" dirty="0" smtClean="0"/>
              <a:t> a Kolínsko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2800" dirty="0" smtClean="0"/>
              <a:t>								   170 Litoměřicko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2800" dirty="0" smtClean="0"/>
              <a:t>								   20 </a:t>
            </a:r>
            <a:r>
              <a:rPr lang="cs-CZ" sz="2800" dirty="0" err="1" smtClean="0"/>
              <a:t>Sedlčansko</a:t>
            </a:r>
            <a:endParaRPr lang="cs-CZ" sz="28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2470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POMOC DOBROVOLNÍKŮ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688975" y="1292751"/>
            <a:ext cx="8131175" cy="47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evidence cca 1 000 zájemců o dobrovolnictví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spuštění nového registračního systému </a:t>
            </a:r>
            <a:br>
              <a:rPr lang="cs-CZ" sz="2800" dirty="0" smtClean="0"/>
            </a:br>
            <a:r>
              <a:rPr lang="cs-CZ" sz="2800" dirty="0" smtClean="0"/>
              <a:t>pro dobrovolníky na webu </a:t>
            </a:r>
            <a:r>
              <a:rPr lang="cs-CZ" sz="2800" dirty="0" smtClean="0">
                <a:solidFill>
                  <a:srgbClr val="008080"/>
                </a:solidFill>
                <a:hlinkClick r:id="rId3"/>
              </a:rPr>
              <a:t>www.</a:t>
            </a:r>
            <a:r>
              <a:rPr lang="cs-CZ" sz="2800" dirty="0" err="1" smtClean="0">
                <a:solidFill>
                  <a:srgbClr val="008080"/>
                </a:solidFill>
                <a:hlinkClick r:id="rId3"/>
              </a:rPr>
              <a:t>adradobrovolnik.cz</a:t>
            </a:r>
            <a:endParaRPr lang="cs-CZ" sz="2800" smtClean="0">
              <a:solidFill>
                <a:srgbClr val="00808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800" dirty="0" smtClean="0">
              <a:solidFill>
                <a:srgbClr val="008080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479" y="2743200"/>
            <a:ext cx="7303325" cy="372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2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POMOC DOBROVOLNÍKŮ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zapojení 250 individuálních a firemních dobrovolníků v jižních Čechách a na Litoměřicku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díky povodňové infolince zprostředkování pomoci dobrovolnických skupin v oblastech, kde ADRA přímo nepůsobila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G_5863-Litoměřice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34" y="3769904"/>
            <a:ext cx="3801586" cy="2534391"/>
          </a:xfrm>
          <a:prstGeom prst="rect">
            <a:avLst/>
          </a:prstGeom>
        </p:spPr>
      </p:pic>
      <p:pic>
        <p:nvPicPr>
          <p:cNvPr id="5" name="Obrázek 4" descr="IMG_3409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835" y="3769904"/>
            <a:ext cx="3801586" cy="253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symbol pro obsah 12" descr="ki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125" y="2739231"/>
            <a:ext cx="5619750" cy="2247900"/>
          </a:xfrm>
        </p:spPr>
      </p:pic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5335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PSYCHOSOCIÁLNÍ POMOC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688975" y="1275134"/>
            <a:ext cx="7769225" cy="47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400" dirty="0" smtClean="0"/>
              <a:t>poskytování psychosociální pomoci se děje současně s distribucí materiální pomoci a odklízením následků povodní</a:t>
            </a:r>
          </a:p>
          <a:p>
            <a:pPr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400" dirty="0" smtClean="0"/>
              <a:t>působení dobrovolníků KIP týmu 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000" dirty="0" smtClean="0"/>
              <a:t>Komunitní intervenční psychosociální týmy - projekt Občanského sdružení ADRA, který funguje od roku 2007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000" dirty="0" smtClean="0"/>
              <a:t>více na </a:t>
            </a:r>
            <a:r>
              <a:rPr lang="cs-CZ" sz="2000" dirty="0" smtClean="0">
                <a:hlinkClick r:id="rId4"/>
              </a:rPr>
              <a:t>www.</a:t>
            </a:r>
            <a:r>
              <a:rPr lang="cs-CZ" sz="2000" dirty="0" err="1" smtClean="0">
                <a:hlinkClick r:id="rId4"/>
              </a:rPr>
              <a:t>kiptym.cz</a:t>
            </a:r>
            <a:r>
              <a:rPr lang="cs-CZ" sz="2000" dirty="0" smtClean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cs-CZ" sz="2000" dirty="0" smtClean="0"/>
          </a:p>
          <a:p>
            <a:pPr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400" dirty="0"/>
              <a:t>spolupráce s psychology HZS v jednotlivých </a:t>
            </a:r>
            <a:r>
              <a:rPr lang="cs-CZ" sz="2400" dirty="0" smtClean="0"/>
              <a:t>krajích a dalšími NNO, které v daném místě působí</a:t>
            </a:r>
            <a:endParaRPr lang="cs-CZ" sz="2400" dirty="0"/>
          </a:p>
          <a:p>
            <a:pPr defTabSz="9144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cs-CZ" sz="2400" dirty="0" smtClean="0"/>
              <a:t>psychosociální pomoc poskytnuta přibližně 140 lidem </a:t>
            </a:r>
            <a:br>
              <a:rPr lang="cs-CZ" sz="2400" dirty="0" smtClean="0"/>
            </a:br>
            <a:r>
              <a:rPr lang="cs-CZ" sz="2400" dirty="0" smtClean="0"/>
              <a:t>ve Středočeském kraji</a:t>
            </a:r>
          </a:p>
        </p:txBody>
      </p:sp>
      <p:pic>
        <p:nvPicPr>
          <p:cNvPr id="14" name="Obrázek 13" descr="k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345" y="3201315"/>
            <a:ext cx="2697060" cy="10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FINANČNÍ POMOC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593976" y="1292751"/>
            <a:ext cx="8092824" cy="507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dosud vybráno 12,3 mil. Kč</a:t>
            </a:r>
            <a:r>
              <a:rPr lang="cs-CZ" sz="2400" dirty="0"/>
              <a:t> </a:t>
            </a:r>
            <a:r>
              <a:rPr lang="cs-CZ" sz="2400" dirty="0" smtClean="0"/>
              <a:t>na pomoc lidem zasaženým povodní, prostřednictvím DMS 1,3 mil. Kč</a:t>
            </a:r>
            <a:endParaRPr lang="cs-CZ" sz="2400" dirty="0" smtClean="0">
              <a:solidFill>
                <a:schemeClr val="accent6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realizace finančního šetření – návštěvy terénních pracovníků v domácnostech, sběr informací </a:t>
            </a:r>
            <a:r>
              <a:rPr lang="cs-CZ" sz="2400" dirty="0"/>
              <a:t>pro rozdělování finančních prostředků </a:t>
            </a:r>
            <a:endParaRPr lang="cs-CZ" sz="24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rozhodování o výši pomoci – konečná částka závisí na míře poškození majetku a možnostech rodiny zvládnout danou situaci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d</a:t>
            </a:r>
            <a:r>
              <a:rPr lang="cs-CZ" sz="2400" dirty="0" smtClean="0"/>
              <a:t>ar je vázaný na nákup věcí a služeb k opravě domu a vybavení domácnosti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za 6 měsíců vyhodnocení vynaložení finančních prostředků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42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FINANČNÍ POMOC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593976" y="1417639"/>
            <a:ext cx="8092824" cy="49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podpořeno bude  min. 500 rodin: Kolínsko, Nymbursko, Sedlčansko, Litoměřicko, Černošice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obnova </a:t>
            </a:r>
            <a:r>
              <a:rPr lang="cs-CZ" sz="2400" dirty="0" smtClean="0"/>
              <a:t>bydlení: výměna </a:t>
            </a:r>
            <a:r>
              <a:rPr lang="cs-CZ" sz="2400" dirty="0"/>
              <a:t>elektroinstalace, podlah, zakoupení základního vybavení </a:t>
            </a:r>
            <a:r>
              <a:rPr lang="cs-CZ" sz="2400" dirty="0" smtClean="0"/>
              <a:t>domácností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sanace omítek, </a:t>
            </a:r>
            <a:r>
              <a:rPr lang="cs-CZ" sz="2400" dirty="0"/>
              <a:t>poradenství na vysoušení </a:t>
            </a:r>
            <a:r>
              <a:rPr lang="cs-CZ" sz="2400" dirty="0" smtClean="0"/>
              <a:t>zdiva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čištění studní, </a:t>
            </a:r>
            <a:r>
              <a:rPr lang="cs-CZ" sz="2400" dirty="0"/>
              <a:t>sanační </a:t>
            </a:r>
            <a:r>
              <a:rPr lang="cs-CZ" sz="2400" dirty="0" smtClean="0"/>
              <a:t>poradenství (</a:t>
            </a:r>
            <a:r>
              <a:rPr lang="cs-CZ" sz="2400" dirty="0"/>
              <a:t>K</a:t>
            </a:r>
            <a:r>
              <a:rPr lang="cs-CZ" sz="2400" dirty="0" smtClean="0"/>
              <a:t>olínsko, </a:t>
            </a:r>
            <a:r>
              <a:rPr lang="cs-CZ" sz="2400" dirty="0"/>
              <a:t>N</a:t>
            </a:r>
            <a:r>
              <a:rPr lang="cs-CZ" sz="2400" dirty="0" smtClean="0"/>
              <a:t>ymbursko)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8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 smtClean="0"/>
          </a:p>
        </p:txBody>
      </p:sp>
      <p:pic>
        <p:nvPicPr>
          <p:cNvPr id="20" name="Obrázek 19" descr="povodne 03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01" y="4094018"/>
            <a:ext cx="3574473" cy="2382982"/>
          </a:xfrm>
          <a:prstGeom prst="rect">
            <a:avLst/>
          </a:prstGeom>
        </p:spPr>
      </p:pic>
      <p:pic>
        <p:nvPicPr>
          <p:cNvPr id="21" name="Obrázek 20" descr="DSC_0710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756" y="4094018"/>
            <a:ext cx="3526971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>
                <a:solidFill>
                  <a:srgbClr val="008080"/>
                </a:solidFill>
                <a:ea typeface="ＭＳ Ｐゴシック" pitchFamily="34" charset="-128"/>
              </a:rPr>
              <a:t>POMOC </a:t>
            </a:r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FIREM – finanční pomoc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688975" y="1292751"/>
            <a:ext cx="7769225" cy="47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/>
              <a:t>f</a:t>
            </a:r>
            <a:r>
              <a:rPr lang="cs-CZ" sz="2800" dirty="0" smtClean="0"/>
              <a:t>inanční dary nad 100 000 Kč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2400" dirty="0" smtClean="0"/>
              <a:t>	Škoda </a:t>
            </a:r>
            <a:r>
              <a:rPr lang="cs-CZ" sz="2400" dirty="0"/>
              <a:t>Auto 1 500 000 Kč, </a:t>
            </a:r>
            <a:r>
              <a:rPr lang="cs-CZ" sz="2400" dirty="0" smtClean="0"/>
              <a:t>Pražská </a:t>
            </a:r>
            <a:r>
              <a:rPr lang="cs-CZ" sz="2400" dirty="0"/>
              <a:t>energetika 500 000 Kč, </a:t>
            </a:r>
            <a:r>
              <a:rPr lang="cs-CZ" sz="2400" dirty="0" smtClean="0"/>
              <a:t>	</a:t>
            </a:r>
            <a:r>
              <a:rPr lang="cs-CZ" sz="2400" dirty="0" err="1" smtClean="0"/>
              <a:t>Sberbank</a:t>
            </a:r>
            <a:r>
              <a:rPr lang="cs-CZ" sz="2400" dirty="0" smtClean="0"/>
              <a:t> </a:t>
            </a:r>
            <a:r>
              <a:rPr lang="cs-CZ" sz="2400" dirty="0"/>
              <a:t>CZ</a:t>
            </a:r>
            <a:r>
              <a:rPr lang="cs-CZ" sz="2400" b="1" dirty="0"/>
              <a:t> </a:t>
            </a:r>
            <a:r>
              <a:rPr lang="cs-CZ" sz="2400" dirty="0"/>
              <a:t>250 000 Kč, Soda </a:t>
            </a:r>
            <a:r>
              <a:rPr lang="cs-CZ" sz="2400" dirty="0" err="1"/>
              <a:t>Stream</a:t>
            </a:r>
            <a:r>
              <a:rPr lang="cs-CZ" sz="2400" dirty="0"/>
              <a:t> 250 000 Kč, Green </a:t>
            </a:r>
            <a:r>
              <a:rPr lang="cs-CZ" sz="2400" dirty="0" smtClean="0"/>
              <a:t>	</a:t>
            </a:r>
            <a:r>
              <a:rPr lang="cs-CZ" sz="2400" dirty="0" err="1" smtClean="0"/>
              <a:t>Ways</a:t>
            </a:r>
            <a:r>
              <a:rPr lang="cs-CZ" sz="2400" dirty="0" smtClean="0"/>
              <a:t> </a:t>
            </a:r>
            <a:r>
              <a:rPr lang="cs-CZ" sz="2400" dirty="0"/>
              <a:t>200 000 </a:t>
            </a:r>
            <a:r>
              <a:rPr lang="cs-CZ" sz="2400" dirty="0" smtClean="0"/>
              <a:t>Kč, </a:t>
            </a:r>
            <a:r>
              <a:rPr lang="cs-CZ" sz="2400" dirty="0" err="1" smtClean="0"/>
              <a:t>Ireks</a:t>
            </a:r>
            <a:r>
              <a:rPr lang="cs-CZ" sz="2400" dirty="0" smtClean="0"/>
              <a:t>-</a:t>
            </a:r>
            <a:r>
              <a:rPr lang="cs-CZ" sz="2400" dirty="0" err="1" smtClean="0"/>
              <a:t>Enzyma</a:t>
            </a:r>
            <a:r>
              <a:rPr lang="cs-CZ" sz="2400" dirty="0" smtClean="0"/>
              <a:t> 100 000 Kč</a:t>
            </a:r>
            <a:br>
              <a:rPr lang="cs-CZ" sz="2400" dirty="0" smtClean="0"/>
            </a:br>
            <a:endParaRPr lang="cs-CZ" sz="24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/>
              <a:t>z</a:t>
            </a:r>
            <a:r>
              <a:rPr lang="cs-CZ" sz="2800" dirty="0" smtClean="0"/>
              <a:t>aměstnanecké sbírky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2400" dirty="0" smtClean="0"/>
              <a:t>	Škoda </a:t>
            </a:r>
            <a:r>
              <a:rPr lang="cs-CZ" sz="2400" dirty="0"/>
              <a:t>Auto, Siemens, FOXCONN, Seznam.cz, DHL, </a:t>
            </a:r>
            <a:r>
              <a:rPr lang="cs-CZ" sz="2400" dirty="0" smtClean="0"/>
              <a:t>E.ON</a:t>
            </a:r>
            <a:br>
              <a:rPr lang="cs-CZ" sz="2400" dirty="0" smtClean="0"/>
            </a:br>
            <a:endParaRPr lang="cs-CZ" sz="24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/>
              <a:t>m</a:t>
            </a:r>
            <a:r>
              <a:rPr lang="cs-CZ" sz="2800" dirty="0" smtClean="0"/>
              <a:t>ediální podpora povodňové sbírky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2400" dirty="0" smtClean="0"/>
              <a:t>	TV Nova, Český rozhlas, Seznam.cz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4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8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443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POMOC FIREM – materiální pomoc, služby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457201" y="1292751"/>
            <a:ext cx="8686800" cy="47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80 firem nabídlo materiální či logistickou pomoc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m</a:t>
            </a:r>
            <a:r>
              <a:rPr lang="cs-CZ" sz="2400" dirty="0" smtClean="0"/>
              <a:t>ateriální pomoc nad 50 000 </a:t>
            </a:r>
            <a:r>
              <a:rPr lang="cs-CZ" sz="2400" dirty="0"/>
              <a:t>K</a:t>
            </a:r>
            <a:r>
              <a:rPr lang="cs-CZ" sz="2400" dirty="0" smtClean="0"/>
              <a:t>č: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1800" dirty="0" smtClean="0"/>
              <a:t>	nářadí</a:t>
            </a:r>
            <a:r>
              <a:rPr lang="cs-CZ" sz="1800" dirty="0"/>
              <a:t>, dezinfekční a mycí prostředky: </a:t>
            </a:r>
            <a:r>
              <a:rPr lang="cs-CZ" sz="1800" dirty="0" err="1"/>
              <a:t>Unilever</a:t>
            </a:r>
            <a:r>
              <a:rPr lang="cs-CZ" sz="1800" dirty="0"/>
              <a:t> ČR, </a:t>
            </a:r>
            <a:r>
              <a:rPr lang="cs-CZ" sz="1800" dirty="0" err="1"/>
              <a:t>Hornbach</a:t>
            </a:r>
            <a:r>
              <a:rPr lang="cs-CZ" sz="1800" dirty="0"/>
              <a:t>, </a:t>
            </a:r>
            <a:r>
              <a:rPr lang="cs-CZ" sz="1800" dirty="0" smtClean="0"/>
              <a:t>dm </a:t>
            </a:r>
            <a:r>
              <a:rPr lang="cs-CZ" sz="1800" dirty="0"/>
              <a:t>drogerie </a:t>
            </a:r>
            <a:r>
              <a:rPr lang="cs-CZ" sz="1800" dirty="0" err="1"/>
              <a:t>markt</a:t>
            </a:r>
            <a:r>
              <a:rPr lang="cs-CZ" sz="1800" dirty="0"/>
              <a:t>, </a:t>
            </a:r>
            <a:r>
              <a:rPr lang="cs-CZ" sz="1800" dirty="0" smtClean="0"/>
              <a:t>	Tesco</a:t>
            </a:r>
            <a:r>
              <a:rPr lang="cs-CZ" sz="1800" dirty="0"/>
              <a:t>, D </a:t>
            </a:r>
            <a:r>
              <a:rPr lang="cs-CZ" sz="1800" dirty="0" err="1"/>
              <a:t>Wipes</a:t>
            </a:r>
            <a:r>
              <a:rPr lang="cs-CZ" sz="1800" dirty="0"/>
              <a:t>, Johnson &amp; </a:t>
            </a:r>
            <a:r>
              <a:rPr lang="cs-CZ" sz="1800" dirty="0" smtClean="0"/>
              <a:t>Johnson, Korunka Luhačovice; drobné elektronika: ETA;	trvanlivé potraviny: </a:t>
            </a:r>
            <a:r>
              <a:rPr lang="cs-CZ" sz="1800" dirty="0" err="1" smtClean="0"/>
              <a:t>Vitana</a:t>
            </a:r>
            <a:r>
              <a:rPr lang="cs-CZ" sz="1800" dirty="0"/>
              <a:t>, </a:t>
            </a:r>
            <a:r>
              <a:rPr lang="cs-CZ" sz="1800" dirty="0" smtClean="0"/>
              <a:t>balená voda: TESCO, elektroinstalační materiál: GIRA  	SBS ELEKTRO, Primalex</a:t>
            </a:r>
            <a:r>
              <a:rPr lang="cs-CZ" sz="1800" dirty="0"/>
              <a:t>: </a:t>
            </a:r>
            <a:r>
              <a:rPr lang="cs-CZ" sz="1800" dirty="0" smtClean="0"/>
              <a:t>	PPG </a:t>
            </a:r>
            <a:r>
              <a:rPr lang="cs-CZ" sz="1800" dirty="0"/>
              <a:t>Deco </a:t>
            </a:r>
            <a:r>
              <a:rPr lang="cs-CZ" sz="1800" dirty="0" smtClean="0"/>
              <a:t>Czech, kalová čerpadla: 	</a:t>
            </a:r>
            <a:r>
              <a:rPr lang="cs-CZ" sz="1800" dirty="0" err="1" smtClean="0"/>
              <a:t>Grundfos</a:t>
            </a:r>
            <a:endParaRPr lang="cs-CZ" sz="1800" dirty="0" smtClean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p</a:t>
            </a:r>
            <a:r>
              <a:rPr lang="cs-CZ" sz="2400" dirty="0" smtClean="0"/>
              <a:t>odpora </a:t>
            </a:r>
            <a:r>
              <a:rPr lang="cs-CZ" sz="2400" dirty="0"/>
              <a:t>koordinačního týmu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1800" dirty="0" smtClean="0"/>
              <a:t>	notebooky: Toshiba</a:t>
            </a:r>
            <a:br>
              <a:rPr lang="cs-CZ" sz="1800" dirty="0" smtClean="0"/>
            </a:br>
            <a:r>
              <a:rPr lang="cs-CZ" sz="1800" dirty="0" smtClean="0"/>
              <a:t>	telefony, sim karty: T-mobile</a:t>
            </a:r>
            <a:br>
              <a:rPr lang="cs-CZ" sz="1800" dirty="0" smtClean="0"/>
            </a:br>
            <a:r>
              <a:rPr lang="cs-CZ" sz="1800" dirty="0" smtClean="0"/>
              <a:t>	</a:t>
            </a:r>
            <a:r>
              <a:rPr lang="cs-CZ" sz="1800" dirty="0" err="1" smtClean="0"/>
              <a:t>smartphony</a:t>
            </a:r>
            <a:r>
              <a:rPr lang="cs-CZ" sz="1800" dirty="0" smtClean="0"/>
              <a:t>: Samsung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l</a:t>
            </a:r>
            <a:r>
              <a:rPr lang="cs-CZ" sz="2400" dirty="0" smtClean="0"/>
              <a:t>ogistická podpora</a:t>
            </a:r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1800" dirty="0" smtClean="0"/>
              <a:t>	</a:t>
            </a:r>
            <a:r>
              <a:rPr lang="cs-CZ" sz="1800" dirty="0" err="1" smtClean="0"/>
              <a:t>Gebrüder</a:t>
            </a:r>
            <a:r>
              <a:rPr lang="cs-CZ" sz="1800" dirty="0" smtClean="0"/>
              <a:t> Weiss: 2500 km, 130 tun materiální pomoci</a:t>
            </a:r>
            <a:endParaRPr lang="cs-CZ" sz="1800" dirty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1800" dirty="0" smtClean="0"/>
              <a:t>	Top Trans: 8 tun </a:t>
            </a:r>
            <a:r>
              <a:rPr lang="cs-CZ" sz="1800" dirty="0"/>
              <a:t>materiální pomoci</a:t>
            </a:r>
            <a:endParaRPr lang="cs-CZ" sz="18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r>
              <a:rPr lang="cs-CZ" sz="1800" dirty="0" smtClean="0"/>
              <a:t>	TNT Express: více jak 1 tuna </a:t>
            </a:r>
            <a:r>
              <a:rPr lang="cs-CZ" sz="1800" dirty="0"/>
              <a:t>materiální </a:t>
            </a:r>
            <a:r>
              <a:rPr lang="cs-CZ" sz="1800" dirty="0" smtClean="0"/>
              <a:t>pomoci, materiál dále rozváží</a:t>
            </a:r>
            <a:endParaRPr lang="cs-CZ" sz="1800" dirty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Clr>
                <a:schemeClr val="accent5">
                  <a:lumMod val="75000"/>
                </a:schemeClr>
              </a:buClr>
              <a:buSzPct val="90000"/>
              <a:buNone/>
            </a:pPr>
            <a:endParaRPr lang="cs-CZ" sz="20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081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" name="Zástupný symbol pro obsah 12" descr="IMG_573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8" y="4191990"/>
            <a:ext cx="2901259" cy="1934173"/>
          </a:xfrm>
        </p:spPr>
      </p:pic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POMOC FIREM - dobrovolnictví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 bwMode="auto">
          <a:xfrm>
            <a:off x="688975" y="1292751"/>
            <a:ext cx="7769225" cy="470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/>
              <a:t>cca </a:t>
            </a:r>
            <a:r>
              <a:rPr lang="cs-CZ" sz="2800" dirty="0"/>
              <a:t>25 firem se na nás obrátilo s nabídkou </a:t>
            </a:r>
            <a:r>
              <a:rPr lang="cs-CZ" sz="2800" dirty="0" smtClean="0"/>
              <a:t>pomoci </a:t>
            </a:r>
            <a:r>
              <a:rPr lang="cs-CZ" sz="2800" dirty="0"/>
              <a:t>firemních </a:t>
            </a:r>
            <a:r>
              <a:rPr lang="cs-CZ" sz="2800" dirty="0" smtClean="0"/>
              <a:t>dobrovolníků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/>
              <a:t>k</a:t>
            </a:r>
            <a:r>
              <a:rPr lang="cs-CZ" sz="2800" dirty="0" smtClean="0"/>
              <a:t>oordinace firemních dobrovolníků společností</a:t>
            </a:r>
            <a:r>
              <a:rPr lang="cs-CZ" sz="2800" dirty="0"/>
              <a:t> </a:t>
            </a:r>
            <a:r>
              <a:rPr lang="cs-CZ" sz="2800" dirty="0" smtClean="0"/>
              <a:t>ČEZ, </a:t>
            </a:r>
            <a:r>
              <a:rPr lang="cs-CZ" sz="2800" dirty="0"/>
              <a:t>L'ORÉAL</a:t>
            </a:r>
            <a:r>
              <a:rPr lang="cs-CZ" sz="2800" dirty="0" smtClean="0"/>
              <a:t>, Český rozhlas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/>
              <a:t>z</a:t>
            </a:r>
            <a:r>
              <a:rPr lang="cs-CZ" sz="2800" dirty="0" smtClean="0"/>
              <a:t>prostředkování pomoci dobrovolníků firem a institucí v obcích, kde ADRA přímo nepracovala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 smtClean="0"/>
          </a:p>
        </p:txBody>
      </p:sp>
      <p:pic>
        <p:nvPicPr>
          <p:cNvPr id="14" name="Obrázek 13" descr="IMG_5737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89" y="4346370"/>
            <a:ext cx="3195946" cy="2130630"/>
          </a:xfrm>
          <a:prstGeom prst="rect">
            <a:avLst/>
          </a:prstGeom>
        </p:spPr>
      </p:pic>
      <p:pic>
        <p:nvPicPr>
          <p:cNvPr id="15" name="Obrázek 14" descr="IMG_5900.JPG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527" y="4346370"/>
            <a:ext cx="3195945" cy="21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SPOLUPRÁCE S OSTATNÍMI NNO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3766" y="1149273"/>
            <a:ext cx="84314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400" b="1" dirty="0" smtClean="0">
              <a:solidFill>
                <a:srgbClr val="008080"/>
              </a:solidFill>
              <a:latin typeface="+mj-lt"/>
            </a:endParaRPr>
          </a:p>
          <a:p>
            <a:r>
              <a:rPr lang="cs-CZ" sz="2400" b="1" dirty="0" smtClean="0">
                <a:latin typeface="+mj-lt"/>
              </a:rPr>
              <a:t>Systematická spolupráce i v období mezi mimořádnými událostmi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>
                <a:latin typeface="+mj-lt"/>
              </a:rPr>
              <a:t>Pracovní skupina pro dobrovolnictví při mimořádných událostech </a:t>
            </a:r>
            <a:r>
              <a:rPr lang="cs-CZ" sz="2000" dirty="0" smtClean="0">
                <a:latin typeface="+mj-lt"/>
              </a:rPr>
              <a:t/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>při </a:t>
            </a:r>
            <a:r>
              <a:rPr lang="cs-CZ" sz="2000" dirty="0">
                <a:latin typeface="+mj-lt"/>
              </a:rPr>
              <a:t>Ministerstvu vnitra ČR – konference, leták pro dobrovolníky atd.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j-lt"/>
              </a:rPr>
              <a:t>vznik tzv. </a:t>
            </a:r>
            <a:r>
              <a:rPr lang="cs-CZ" sz="2000" dirty="0" err="1" smtClean="0">
                <a:latin typeface="+mj-lt"/>
              </a:rPr>
              <a:t>PANELů</a:t>
            </a:r>
            <a:r>
              <a:rPr lang="cs-CZ" sz="2000" dirty="0" smtClean="0">
                <a:latin typeface="+mj-lt"/>
              </a:rPr>
              <a:t> neziskových organizací na úrovni krajů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j-lt"/>
              </a:rPr>
              <a:t>školení starostů</a:t>
            </a:r>
          </a:p>
          <a:p>
            <a:endParaRPr lang="cs-CZ" sz="800" dirty="0" smtClean="0">
              <a:latin typeface="+mn-lt"/>
            </a:endParaRPr>
          </a:p>
          <a:p>
            <a:endParaRPr lang="cs-CZ" sz="1400" b="1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Zapojené neziskové organizace 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ADRA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Člověk v tísni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Diakonie ČCE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Český červený kříž</a:t>
            </a:r>
            <a:endParaRPr lang="cs-CZ" sz="2000" dirty="0">
              <a:latin typeface="+mn-lt"/>
            </a:endParaRP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Charita ČR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000" dirty="0" smtClean="0">
                <a:latin typeface="+mn-lt"/>
              </a:rPr>
              <a:t>Armáda spásy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</p:nvPr>
        </p:nvSpPr>
        <p:spPr>
          <a:xfrm>
            <a:off x="611575" y="274638"/>
            <a:ext cx="8229600" cy="1143000"/>
          </a:xfrm>
        </p:spPr>
        <p:txBody>
          <a:bodyPr/>
          <a:lstStyle/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POVODNĚ 2013 V ČÍSLECH</a:t>
            </a:r>
          </a:p>
        </p:txBody>
      </p:sp>
      <p:sp>
        <p:nvSpPr>
          <p:cNvPr id="2" name="Zástupný symbol pro obsah 2"/>
          <p:cNvSpPr>
            <a:spLocks noGrp="1"/>
          </p:cNvSpPr>
          <p:nvPr>
            <p:ph idx="1"/>
          </p:nvPr>
        </p:nvSpPr>
        <p:spPr>
          <a:xfrm>
            <a:off x="641268" y="1310763"/>
            <a:ext cx="7897090" cy="4708527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2800" dirty="0" smtClean="0"/>
              <a:t>26 </a:t>
            </a:r>
            <a:r>
              <a:rPr lang="cs-CZ" sz="2800" dirty="0"/>
              <a:t>000 evakuovaných lidí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2800" dirty="0" smtClean="0"/>
              <a:t>970 zasažených obcí a měst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2800" dirty="0" smtClean="0"/>
              <a:t>6 zasažených krajů</a:t>
            </a:r>
          </a:p>
          <a:p>
            <a:pPr lvl="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cs-CZ" sz="2800" dirty="0" smtClean="0"/>
              <a:t>7,8 mld. Kč celkový odhad škod podle České asociace pojišťoven</a:t>
            </a:r>
          </a:p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None/>
              <a:defRPr/>
            </a:pPr>
            <a:endParaRPr lang="cs-CZ" sz="300" dirty="0"/>
          </a:p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None/>
              <a:defRPr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Zdroj: Prohlášení 27. 6. 2013,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Tomáš Chalupa, předseda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Ústřední povodňové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komise</a:t>
            </a:r>
          </a:p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None/>
              <a:defRPr/>
            </a:pPr>
            <a:endParaRPr lang="cs-CZ" sz="1400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  <p:pic>
        <p:nvPicPr>
          <p:cNvPr id="4" name="Obrázek 3" descr="povodne 060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911" y="4404755"/>
            <a:ext cx="3075709" cy="2050473"/>
          </a:xfrm>
          <a:prstGeom prst="rect">
            <a:avLst/>
          </a:prstGeom>
        </p:spPr>
      </p:pic>
      <p:pic>
        <p:nvPicPr>
          <p:cNvPr id="5" name="Obrázek 4" descr="20130602_095636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385" y="4404755"/>
            <a:ext cx="3063835" cy="207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smtClean="0">
              <a:ea typeface="ＭＳ Ｐゴシック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205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Nadpis 1"/>
          <p:cNvSpPr txBox="1">
            <a:spLocks/>
          </p:cNvSpPr>
          <p:nvPr/>
        </p:nvSpPr>
        <p:spPr bwMode="auto">
          <a:xfrm>
            <a:off x="1009527" y="2983552"/>
            <a:ext cx="7579302" cy="306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4400"/>
            <a:r>
              <a:rPr lang="cs-CZ" sz="4000" b="1" dirty="0" smtClean="0">
                <a:solidFill>
                  <a:srgbClr val="008080"/>
                </a:solidFill>
                <a:latin typeface="+mj-lt"/>
              </a:rPr>
              <a:t>Děkujeme za pozornost a podporu všech, které letos postihla </a:t>
            </a:r>
          </a:p>
          <a:p>
            <a:pPr algn="r" defTabSz="914400"/>
            <a:r>
              <a:rPr lang="cs-CZ" sz="4000" b="1" dirty="0" smtClean="0">
                <a:solidFill>
                  <a:srgbClr val="008080"/>
                </a:solidFill>
                <a:latin typeface="+mj-lt"/>
              </a:rPr>
              <a:t>velká vod</a:t>
            </a:r>
            <a:r>
              <a:rPr lang="cs-CZ" sz="4000" b="1" dirty="0" smtClean="0">
                <a:solidFill>
                  <a:srgbClr val="008080"/>
                </a:solidFill>
                <a:latin typeface="+mn-lt"/>
              </a:rPr>
              <a:t>a</a:t>
            </a:r>
          </a:p>
          <a:p>
            <a:pPr algn="r" defTabSz="914400"/>
            <a:endParaRPr lang="cs-CZ" sz="4000" b="1" dirty="0" smtClean="0">
              <a:solidFill>
                <a:srgbClr val="008080"/>
              </a:solidFill>
              <a:latin typeface="+mn-lt"/>
            </a:endParaRPr>
          </a:p>
          <a:p>
            <a:pPr algn="r" defTabSz="914400"/>
            <a:r>
              <a:rPr lang="cs-CZ" sz="4000" b="1" dirty="0" smtClean="0">
                <a:solidFill>
                  <a:srgbClr val="008080"/>
                </a:solidFill>
                <a:latin typeface="+mn-lt"/>
              </a:rPr>
              <a:t>www.</a:t>
            </a:r>
            <a:r>
              <a:rPr lang="cs-CZ" sz="4000" b="1" dirty="0" err="1" smtClean="0">
                <a:solidFill>
                  <a:srgbClr val="008080"/>
                </a:solidFill>
                <a:latin typeface="+mn-lt"/>
              </a:rPr>
              <a:t>adra.cz</a:t>
            </a:r>
            <a:r>
              <a:rPr lang="cs-CZ" sz="4000" b="1" dirty="0" smtClean="0">
                <a:solidFill>
                  <a:srgbClr val="008080"/>
                </a:solidFill>
                <a:latin typeface="+mn-lt"/>
              </a:rPr>
              <a:t> </a:t>
            </a:r>
            <a:endParaRPr lang="cs-CZ" sz="4000" b="1" dirty="0">
              <a:solidFill>
                <a:srgbClr val="0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93766" y="1149273"/>
            <a:ext cx="81907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1400" b="1" dirty="0" smtClean="0">
              <a:solidFill>
                <a:srgbClr val="008080"/>
              </a:solidFill>
              <a:latin typeface="+mj-lt"/>
            </a:endParaRPr>
          </a:p>
          <a:p>
            <a:r>
              <a:rPr lang="cs-CZ" sz="2800" b="1" dirty="0" smtClean="0">
                <a:latin typeface="+mj-lt"/>
              </a:rPr>
              <a:t>Integrovaný záchranný systém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j-lt"/>
              </a:rPr>
              <a:t>záchranné a likvidační práce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j-lt"/>
              </a:rPr>
              <a:t>zapojilo se </a:t>
            </a:r>
            <a:r>
              <a:rPr lang="cs-CZ" sz="2800" dirty="0" smtClean="0">
                <a:latin typeface="+mn-lt"/>
              </a:rPr>
              <a:t>28 000 profesionálních a dobrovolných hasičů a více než 31 000 policistů a vojáků</a:t>
            </a:r>
          </a:p>
          <a:p>
            <a:endParaRPr lang="cs-CZ" sz="800" dirty="0" smtClean="0">
              <a:latin typeface="+mn-lt"/>
            </a:endParaRPr>
          </a:p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    Zdroj: Ústřední povodňová komise</a:t>
            </a:r>
          </a:p>
          <a:p>
            <a:endParaRPr lang="cs-CZ" sz="1400" b="1" dirty="0" smtClean="0">
              <a:latin typeface="+mn-lt"/>
            </a:endParaRPr>
          </a:p>
          <a:p>
            <a:r>
              <a:rPr lang="cs-CZ" sz="2800" b="1" dirty="0" smtClean="0">
                <a:latin typeface="+mn-lt"/>
              </a:rPr>
              <a:t>Neziskové organizace 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distribuce materiální pomoci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odklízení škod 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poskytování psychosociální pomoci</a:t>
            </a:r>
          </a:p>
          <a:p>
            <a:pPr marL="342900" indent="-342900">
              <a:buClr>
                <a:srgbClr val="008080"/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rozdělování prostředků z veřejných sbírek</a:t>
            </a:r>
          </a:p>
          <a:p>
            <a:r>
              <a:rPr lang="cs-CZ" sz="2400" dirty="0" smtClean="0"/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ORGANIZACE POMOCI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2"/>
          <p:cNvSpPr>
            <a:spLocks noGrp="1"/>
          </p:cNvSpPr>
          <p:nvPr>
            <p:ph type="title"/>
          </p:nvPr>
        </p:nvSpPr>
        <p:spPr>
          <a:xfrm>
            <a:off x="611575" y="274638"/>
            <a:ext cx="8229600" cy="1143000"/>
          </a:xfrm>
        </p:spPr>
        <p:txBody>
          <a:bodyPr/>
          <a:lstStyle/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POMOC ADRY V ČÍSLECH</a:t>
            </a:r>
          </a:p>
        </p:txBody>
      </p:sp>
      <p:sp>
        <p:nvSpPr>
          <p:cNvPr id="2" name="Zástupný symbol pro obsah 2"/>
          <p:cNvSpPr>
            <a:spLocks noGrp="1"/>
          </p:cNvSpPr>
          <p:nvPr>
            <p:ph idx="1"/>
          </p:nvPr>
        </p:nvSpPr>
        <p:spPr>
          <a:xfrm>
            <a:off x="641268" y="1382013"/>
            <a:ext cx="7897090" cy="4708527"/>
          </a:xfrm>
        </p:spPr>
        <p:txBody>
          <a:bodyPr/>
          <a:lstStyle/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/>
              <a:t>250 000 Kč </a:t>
            </a:r>
            <a:r>
              <a:rPr lang="cs-CZ" sz="2400" dirty="0" smtClean="0"/>
              <a:t>uvolněných z </a:t>
            </a:r>
            <a:r>
              <a:rPr lang="cs-CZ" sz="2400" dirty="0"/>
              <a:t>pohotovostního fondu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2,2 mil. Kč </a:t>
            </a:r>
            <a:r>
              <a:rPr lang="cs-CZ" sz="2400" dirty="0"/>
              <a:t>materiální pomoci rozdělené v cca 40 obcích</a:t>
            </a:r>
            <a:endParaRPr lang="cs-CZ" sz="2400" dirty="0">
              <a:ea typeface="ＭＳ Ｐゴシック" pitchFamily="34" charset="-128"/>
            </a:endParaRP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12,3 mil. Kč vybraných na pomoc lidem zasažených povodní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250 vyslaných dobrovolníků</a:t>
            </a:r>
            <a:endParaRPr lang="cs-CZ" sz="2400" dirty="0"/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350 zapůjčených vysoušečů</a:t>
            </a:r>
          </a:p>
          <a:p>
            <a:pPr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400" dirty="0" smtClean="0"/>
              <a:t>min. 500 rodin bude finančně podpořeno</a:t>
            </a:r>
          </a:p>
          <a:p>
            <a:pPr marL="0" indent="0">
              <a:lnSpc>
                <a:spcPct val="150000"/>
              </a:lnSpc>
              <a:buClr>
                <a:schemeClr val="accent5">
                  <a:lumMod val="75000"/>
                </a:schemeClr>
              </a:buClr>
              <a:buSzPct val="90000"/>
              <a:buNone/>
              <a:defRPr/>
            </a:pPr>
            <a:endParaRPr lang="cs-CZ" sz="2400" dirty="0">
              <a:ea typeface="ＭＳ Ｐゴシック" pitchFamily="34" charset="-128"/>
            </a:endParaRPr>
          </a:p>
        </p:txBody>
      </p:sp>
      <p:pic>
        <p:nvPicPr>
          <p:cNvPr id="5" name="Obrázek 4" descr="DSC_0688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75" y="4097352"/>
            <a:ext cx="3387311" cy="2258207"/>
          </a:xfrm>
          <a:prstGeom prst="rect">
            <a:avLst/>
          </a:prstGeom>
        </p:spPr>
      </p:pic>
      <p:pic>
        <p:nvPicPr>
          <p:cNvPr id="6" name="Obrázek 5" descr="DSC_4494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130" y="4097352"/>
            <a:ext cx="3396343" cy="2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45635" y="3992545"/>
            <a:ext cx="14102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+mn-lt"/>
              </a:rPr>
              <a:t>Praha: </a:t>
            </a:r>
            <a:r>
              <a:rPr lang="cs-CZ" sz="1600" dirty="0" err="1" smtClean="0">
                <a:latin typeface="+mn-lt"/>
              </a:rPr>
              <a:t>Černošice</a:t>
            </a:r>
            <a:r>
              <a:rPr lang="cs-CZ" sz="1600" dirty="0" smtClean="0">
                <a:latin typeface="+mn-lt"/>
              </a:rPr>
              <a:t>, Zbraslav </a:t>
            </a:r>
            <a:endParaRPr lang="cs-CZ" sz="14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413164" y="5681602"/>
            <a:ext cx="77308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+mn-lt"/>
              </a:rPr>
              <a:t>Jihočeský kraj: </a:t>
            </a:r>
            <a:r>
              <a:rPr lang="cs-CZ" sz="1600" dirty="0" smtClean="0">
                <a:latin typeface="+mn-lt"/>
              </a:rPr>
              <a:t>České Budějovice, Český Krumlov, Písek, Protivín, </a:t>
            </a:r>
            <a:r>
              <a:rPr lang="cs-CZ" sz="1600" dirty="0" err="1" smtClean="0">
                <a:latin typeface="+mn-lt"/>
              </a:rPr>
              <a:t>Dobrkovice</a:t>
            </a:r>
            <a:r>
              <a:rPr lang="cs-CZ" sz="1600" dirty="0" smtClean="0">
                <a:latin typeface="+mn-lt"/>
              </a:rPr>
              <a:t>, Putim atd.</a:t>
            </a:r>
            <a:endParaRPr lang="cs-CZ" sz="2000" dirty="0" smtClean="0">
              <a:latin typeface="+mn-lt"/>
            </a:endParaRPr>
          </a:p>
          <a:p>
            <a:r>
              <a:rPr lang="cs-CZ" sz="2000" dirty="0" smtClean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641834" y="1427081"/>
            <a:ext cx="6117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Středočeský kraj: </a:t>
            </a:r>
            <a:r>
              <a:rPr lang="cs-CZ" sz="1600" dirty="0" smtClean="0">
                <a:latin typeface="+mn-lt"/>
              </a:rPr>
              <a:t>Kolínsko, Nymbursko, </a:t>
            </a:r>
            <a:r>
              <a:rPr lang="cs-CZ" sz="1600" dirty="0" err="1" smtClean="0">
                <a:latin typeface="+mn-lt"/>
              </a:rPr>
              <a:t>Sedlčansko</a:t>
            </a:r>
            <a:endParaRPr lang="cs-CZ" dirty="0" smtClean="0"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45634" y="1378951"/>
            <a:ext cx="3827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+mn-lt"/>
              </a:rPr>
              <a:t>Ústecký kraj (Litoměřicko): </a:t>
            </a:r>
          </a:p>
          <a:p>
            <a:r>
              <a:rPr lang="cs-CZ" sz="1600" dirty="0" smtClean="0">
                <a:latin typeface="+mn-lt"/>
              </a:rPr>
              <a:t>Třeboutice, Křešice, Nučnice, Lounky, Okna</a:t>
            </a:r>
          </a:p>
          <a:p>
            <a:endParaRPr lang="cs-CZ" dirty="0" smtClean="0">
              <a:latin typeface="+mn-lt"/>
            </a:endParaRPr>
          </a:p>
        </p:txBody>
      </p:sp>
      <p:sp>
        <p:nvSpPr>
          <p:cNvPr id="14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latin typeface="+mn-lt"/>
                <a:ea typeface="ＭＳ Ｐゴシック" pitchFamily="34" charset="-128"/>
              </a:rPr>
              <a:t>OBLASTI PŮSOBENÍ ADRY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4286" b="42785"/>
          <a:stretch/>
        </p:blipFill>
        <p:spPr>
          <a:xfrm>
            <a:off x="1655855" y="2073412"/>
            <a:ext cx="6027480" cy="3481784"/>
          </a:xfrm>
          <a:prstGeom prst="rect">
            <a:avLst/>
          </a:prstGeom>
        </p:spPr>
      </p:pic>
      <p:cxnSp>
        <p:nvCxnSpPr>
          <p:cNvPr id="7" name="Přímá spojovací šipka 7"/>
          <p:cNvCxnSpPr>
            <a:stCxn id="10" idx="0"/>
          </p:cNvCxnSpPr>
          <p:nvPr/>
        </p:nvCxnSpPr>
        <p:spPr>
          <a:xfrm flipH="1" flipV="1">
            <a:off x="3888664" y="4623924"/>
            <a:ext cx="1389918" cy="1057678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9"/>
          <p:cNvCxnSpPr/>
          <p:nvPr/>
        </p:nvCxnSpPr>
        <p:spPr>
          <a:xfrm flipH="1">
            <a:off x="4728203" y="1863805"/>
            <a:ext cx="1688363" cy="1301124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0"/>
          <p:cNvCxnSpPr>
            <a:stCxn id="19" idx="2"/>
          </p:cNvCxnSpPr>
          <p:nvPr/>
        </p:nvCxnSpPr>
        <p:spPr>
          <a:xfrm>
            <a:off x="2159596" y="2271503"/>
            <a:ext cx="1226334" cy="436071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10"/>
          <p:cNvCxnSpPr>
            <a:stCxn id="6" idx="3"/>
          </p:cNvCxnSpPr>
          <p:nvPr/>
        </p:nvCxnSpPr>
        <p:spPr>
          <a:xfrm flipV="1">
            <a:off x="1655855" y="3550725"/>
            <a:ext cx="1985979" cy="872707"/>
          </a:xfrm>
          <a:prstGeom prst="straightConnector1">
            <a:avLst/>
          </a:prstGeom>
          <a:ln>
            <a:solidFill>
              <a:srgbClr val="008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OBLASTI PŮSOBENÍ ADRY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3766" y="1149273"/>
            <a:ext cx="819075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+mn-lt"/>
              </a:rPr>
              <a:t>Praha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</a:rPr>
              <a:t>Černošice, </a:t>
            </a:r>
            <a:r>
              <a:rPr lang="cs-CZ" sz="1600" dirty="0" smtClean="0">
                <a:latin typeface="+mn-lt"/>
              </a:rPr>
              <a:t>Zbraslav</a:t>
            </a:r>
          </a:p>
          <a:p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2000" b="1" dirty="0" smtClean="0">
                <a:latin typeface="+mn-lt"/>
              </a:rPr>
              <a:t>Středočeský kraj</a:t>
            </a:r>
          </a:p>
          <a:p>
            <a:r>
              <a:rPr lang="cs-CZ" sz="1600" dirty="0" smtClean="0">
                <a:latin typeface="+mn-lt"/>
              </a:rPr>
              <a:t>Kolínsko: </a:t>
            </a:r>
            <a:r>
              <a:rPr lang="cs-CZ" sz="1600" dirty="0" err="1" smtClean="0">
                <a:latin typeface="+mn-lt"/>
              </a:rPr>
              <a:t>Toušice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Třebovle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Chotutice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Kláštěrní</a:t>
            </a:r>
            <a:r>
              <a:rPr lang="cs-CZ" sz="1600" dirty="0" smtClean="0">
                <a:latin typeface="+mn-lt"/>
              </a:rPr>
              <a:t> Skalice, Kouřim, </a:t>
            </a:r>
            <a:r>
              <a:rPr lang="cs-CZ" sz="1600" dirty="0" err="1" smtClean="0">
                <a:latin typeface="+mn-lt"/>
              </a:rPr>
              <a:t>Dobřichov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Plaňany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Poříčany</a:t>
            </a:r>
            <a:endParaRPr lang="cs-CZ" sz="1600" dirty="0" smtClean="0">
              <a:latin typeface="+mn-lt"/>
            </a:endParaRPr>
          </a:p>
          <a:p>
            <a:r>
              <a:rPr lang="cs-CZ" sz="1600" dirty="0" err="1" smtClean="0">
                <a:latin typeface="+mn-lt"/>
              </a:rPr>
              <a:t>Nymbursko</a:t>
            </a:r>
            <a:r>
              <a:rPr lang="cs-CZ" sz="1600" dirty="0" smtClean="0">
                <a:latin typeface="+mn-lt"/>
              </a:rPr>
              <a:t>:  </a:t>
            </a:r>
            <a:r>
              <a:rPr lang="cs-CZ" sz="1600" dirty="0" err="1" smtClean="0">
                <a:latin typeface="+mn-lt"/>
              </a:rPr>
              <a:t>Budiměřice</a:t>
            </a:r>
            <a:r>
              <a:rPr lang="cs-CZ" sz="1600" dirty="0" smtClean="0">
                <a:latin typeface="+mn-lt"/>
              </a:rPr>
              <a:t> – </a:t>
            </a:r>
            <a:r>
              <a:rPr lang="cs-CZ" sz="1600" dirty="0" err="1" smtClean="0">
                <a:latin typeface="+mn-lt"/>
              </a:rPr>
              <a:t>Rašovice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Šlotava</a:t>
            </a:r>
            <a:r>
              <a:rPr lang="cs-CZ" sz="1600" dirty="0" smtClean="0">
                <a:latin typeface="+mn-lt"/>
              </a:rPr>
              <a:t>, </a:t>
            </a:r>
            <a:r>
              <a:rPr lang="cs-CZ" sz="1600" dirty="0" err="1" smtClean="0">
                <a:latin typeface="+mn-lt"/>
              </a:rPr>
              <a:t>Úmyslovice</a:t>
            </a:r>
            <a:endParaRPr lang="cs-CZ" sz="1600" dirty="0" smtClean="0">
              <a:latin typeface="+mn-lt"/>
            </a:endParaRPr>
          </a:p>
          <a:p>
            <a:r>
              <a:rPr lang="cs-CZ" sz="1600" dirty="0" err="1" smtClean="0">
                <a:latin typeface="+mn-lt"/>
              </a:rPr>
              <a:t>Sedlčansko</a:t>
            </a:r>
            <a:r>
              <a:rPr lang="cs-CZ" sz="1600" dirty="0" smtClean="0">
                <a:latin typeface="+mn-lt"/>
              </a:rPr>
              <a:t>: Sedlčany, Kosova Hora, </a:t>
            </a:r>
            <a:r>
              <a:rPr lang="cs-CZ" sz="1600" dirty="0" err="1" smtClean="0">
                <a:latin typeface="+mn-lt"/>
              </a:rPr>
              <a:t>Osečany</a:t>
            </a:r>
            <a:r>
              <a:rPr lang="cs-CZ" sz="1600" dirty="0" smtClean="0">
                <a:latin typeface="+mn-lt"/>
              </a:rPr>
              <a:t>, Radič, </a:t>
            </a:r>
            <a:r>
              <a:rPr lang="cs-CZ" sz="1600" dirty="0" err="1" smtClean="0">
                <a:latin typeface="+mn-lt"/>
              </a:rPr>
              <a:t>Vojkov</a:t>
            </a:r>
            <a:r>
              <a:rPr lang="cs-CZ" sz="1600" dirty="0" smtClean="0">
                <a:latin typeface="+mn-lt"/>
              </a:rPr>
              <a:t>, Jesenice, </a:t>
            </a:r>
            <a:r>
              <a:rPr lang="cs-CZ" sz="1600" dirty="0" err="1" smtClean="0">
                <a:latin typeface="+mn-lt"/>
              </a:rPr>
              <a:t>Nedrahovice</a:t>
            </a:r>
            <a:endParaRPr lang="cs-CZ" sz="1600" dirty="0" smtClean="0">
              <a:latin typeface="+mn-lt"/>
            </a:endParaRPr>
          </a:p>
          <a:p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2000" b="1" dirty="0" smtClean="0">
                <a:latin typeface="+mn-lt"/>
              </a:rPr>
              <a:t>Jihočeský kraj</a:t>
            </a:r>
          </a:p>
          <a:p>
            <a:r>
              <a:rPr lang="cs-CZ" sz="1600" dirty="0" smtClean="0">
                <a:latin typeface="+mn-lt"/>
              </a:rPr>
              <a:t>České </a:t>
            </a:r>
            <a:r>
              <a:rPr lang="cs-CZ" sz="1600" dirty="0">
                <a:latin typeface="+mn-lt"/>
              </a:rPr>
              <a:t>Budějovice, Český Krumlov, Písek</a:t>
            </a:r>
            <a:r>
              <a:rPr lang="cs-CZ" sz="1600" dirty="0" smtClean="0">
                <a:latin typeface="+mn-lt"/>
              </a:rPr>
              <a:t>, Protivín</a:t>
            </a:r>
            <a:r>
              <a:rPr lang="cs-CZ" sz="1600" dirty="0">
                <a:latin typeface="+mn-lt"/>
              </a:rPr>
              <a:t>, Dobrkovice, </a:t>
            </a:r>
            <a:r>
              <a:rPr lang="cs-CZ" sz="1600" dirty="0" smtClean="0">
                <a:latin typeface="+mn-lt"/>
              </a:rPr>
              <a:t>Putim atd.</a:t>
            </a:r>
          </a:p>
          <a:p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2000" b="1" dirty="0" smtClean="0">
                <a:latin typeface="+mn-lt"/>
              </a:rPr>
              <a:t>Ústecký kraj - Litoměřicko</a:t>
            </a:r>
          </a:p>
          <a:p>
            <a:r>
              <a:rPr lang="cs-CZ" sz="1600" dirty="0" smtClean="0">
                <a:latin typeface="+mn-lt"/>
              </a:rPr>
              <a:t>Třeboutice</a:t>
            </a:r>
            <a:r>
              <a:rPr lang="cs-CZ" sz="1600" dirty="0">
                <a:latin typeface="+mn-lt"/>
              </a:rPr>
              <a:t>, Křešice, Nučnice, </a:t>
            </a:r>
            <a:r>
              <a:rPr lang="cs-CZ" sz="1600" dirty="0" smtClean="0">
                <a:latin typeface="+mn-lt"/>
              </a:rPr>
              <a:t>Lounky, Okna</a:t>
            </a:r>
          </a:p>
          <a:p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r>
              <a:rPr lang="cs-CZ" sz="2000" b="1" dirty="0" smtClean="0">
                <a:latin typeface="+mn-lt"/>
              </a:rPr>
              <a:t>Královéhradecký kraj</a:t>
            </a:r>
          </a:p>
          <a:p>
            <a:r>
              <a:rPr lang="cs-CZ" sz="1600" dirty="0" smtClean="0">
                <a:latin typeface="+mn-lt"/>
              </a:rPr>
              <a:t>Nová Paka</a:t>
            </a:r>
            <a:r>
              <a:rPr lang="cs-CZ" sz="1600" dirty="0">
                <a:latin typeface="+mn-lt"/>
              </a:rPr>
              <a:t> </a:t>
            </a:r>
            <a:endParaRPr lang="cs-CZ" sz="1600" dirty="0" smtClean="0">
              <a:latin typeface="+mn-lt"/>
            </a:endParaRPr>
          </a:p>
          <a:p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13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 descr="IMG_58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76" y="3610099"/>
            <a:ext cx="3774096" cy="2516064"/>
          </a:xfrm>
        </p:spPr>
      </p:pic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29391" y="1244273"/>
            <a:ext cx="81907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zřízení infocentra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úvodní monitoring v zasažených oblastech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materiální pomoc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pomoc dobrovolníků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psychosociální pomoc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finanční pomoc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FÁZE POMOCI ADRY</a:t>
            </a:r>
          </a:p>
        </p:txBody>
      </p:sp>
      <p:pic>
        <p:nvPicPr>
          <p:cNvPr id="13" name="Obrázek 12" descr="IMG_5803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62" y="3384467"/>
            <a:ext cx="3765438" cy="25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29391" y="1244273"/>
            <a:ext cx="8190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zasaženo 133 domů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ADRA - pomoc v 17 vesnicích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monitoring v zasažených oblastech 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zřízení skladu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rozvoz materiální pomoci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>
                <a:latin typeface="+mn-lt"/>
              </a:rPr>
              <a:t>z</a:t>
            </a:r>
            <a:r>
              <a:rPr lang="cs-CZ" sz="2800" dirty="0" smtClean="0">
                <a:latin typeface="+mn-lt"/>
              </a:rPr>
              <a:t>apůjčení 160 vysoušečů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psychosociální pomoc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r>
              <a:rPr lang="cs-CZ" sz="3200" dirty="0" smtClean="0">
                <a:solidFill>
                  <a:srgbClr val="008080"/>
                </a:solidFill>
                <a:ea typeface="ＭＳ Ｐゴシック" pitchFamily="34" charset="-128"/>
              </a:rPr>
              <a:t>NYMBURSKO A KOLÍNSKO</a:t>
            </a:r>
          </a:p>
        </p:txBody>
      </p:sp>
      <p:pic>
        <p:nvPicPr>
          <p:cNvPr id="2050" name="Picture 2" descr="K:\Fotografie\Projekty v ČR\06_Povodně\2013 Povodne\10.6.Sklad Praha\DSC_0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4990" y="3260307"/>
            <a:ext cx="3905160" cy="2600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14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Zástupný symbol pro obsah 13" descr="IMG_33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  <p:pic>
        <p:nvPicPr>
          <p:cNvPr id="17412" name="Picture 3" descr="b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32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defTabSz="914400"/>
            <a:endParaRPr lang="cs-CZ" sz="7200" b="1" dirty="0">
              <a:latin typeface="Calibri" charset="0"/>
            </a:endParaRPr>
          </a:p>
        </p:txBody>
      </p:sp>
      <p:pic>
        <p:nvPicPr>
          <p:cNvPr id="6" name="Picture 3" descr="b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16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57201" y="1244273"/>
            <a:ext cx="8362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evakuace </a:t>
            </a:r>
            <a:r>
              <a:rPr lang="cs-CZ" sz="2800" dirty="0">
                <a:latin typeface="+mn-lt"/>
              </a:rPr>
              <a:t>1 020 lidí </a:t>
            </a:r>
            <a:endParaRPr lang="cs-CZ" sz="2800" dirty="0" smtClean="0">
              <a:latin typeface="+mn-lt"/>
            </a:endParaRP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zaplaveno 264 domů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 smtClean="0">
                <a:latin typeface="+mn-lt"/>
              </a:rPr>
              <a:t>pomoc </a:t>
            </a:r>
            <a:r>
              <a:rPr lang="cs-CZ" sz="2800" dirty="0">
                <a:latin typeface="+mn-lt"/>
              </a:rPr>
              <a:t>armády, profesionálních i </a:t>
            </a:r>
            <a:r>
              <a:rPr lang="cs-CZ" sz="2800" dirty="0" smtClean="0">
                <a:latin typeface="+mn-lt"/>
              </a:rPr>
              <a:t>dobrovolných hasičů, dobrovolníků ADRA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>
                <a:latin typeface="+mn-lt"/>
              </a:rPr>
              <a:t>p</a:t>
            </a:r>
            <a:r>
              <a:rPr lang="cs-CZ" sz="2800" dirty="0" smtClean="0">
                <a:latin typeface="+mn-lt"/>
              </a:rPr>
              <a:t>orovnání </a:t>
            </a:r>
            <a:r>
              <a:rPr lang="cs-CZ" sz="2800" dirty="0">
                <a:latin typeface="+mn-lt"/>
              </a:rPr>
              <a:t>s povodněmi v roce </a:t>
            </a:r>
            <a:r>
              <a:rPr lang="cs-CZ" sz="2800" dirty="0" smtClean="0">
                <a:latin typeface="+mn-lt"/>
              </a:rPr>
              <a:t>2002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>
                <a:latin typeface="+mn-lt"/>
              </a:rPr>
              <a:t>n</a:t>
            </a:r>
            <a:r>
              <a:rPr lang="cs-CZ" sz="2800" dirty="0" smtClean="0">
                <a:latin typeface="+mn-lt"/>
              </a:rPr>
              <a:t>yní: finanční šetření terénních pracovníků ADRA 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SzPct val="90000"/>
              <a:buFont typeface="Wingdings" pitchFamily="2" charset="2"/>
              <a:buChar char="§"/>
            </a:pPr>
            <a:r>
              <a:rPr lang="cs-CZ" sz="2800" dirty="0">
                <a:latin typeface="+mn-lt"/>
              </a:rPr>
              <a:t>z</a:t>
            </a:r>
            <a:r>
              <a:rPr lang="cs-CZ" sz="2800" dirty="0" smtClean="0">
                <a:latin typeface="+mn-lt"/>
              </a:rPr>
              <a:t>aplavené domácnosti budou finančně podpořeny </a:t>
            </a:r>
            <a:br>
              <a:rPr lang="cs-CZ" sz="2800" dirty="0" smtClean="0">
                <a:latin typeface="+mn-lt"/>
              </a:rPr>
            </a:br>
            <a:r>
              <a:rPr lang="cs-CZ" sz="2800" dirty="0" smtClean="0">
                <a:latin typeface="+mn-lt"/>
              </a:rPr>
              <a:t>z veřejné sbírky ADRA</a:t>
            </a:r>
            <a:endParaRPr lang="cs-CZ" sz="2800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571627"/>
            <a:ext cx="8001000" cy="45545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914400">
              <a:lnSpc>
                <a:spcPct val="80000"/>
              </a:lnSpc>
              <a:spcBef>
                <a:spcPct val="20000"/>
              </a:spcBef>
            </a:pPr>
            <a:endParaRPr lang="cs-CZ" sz="2800" dirty="0">
              <a:latin typeface="+mn-lt"/>
              <a:cs typeface="Arial" pitchFamily="34" charset="0"/>
            </a:endParaRPr>
          </a:p>
          <a:p>
            <a:pPr marL="342900" indent="-342900" algn="just"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cs-CZ" sz="2700" dirty="0">
              <a:latin typeface="+mn-lt"/>
            </a:endParaRPr>
          </a:p>
        </p:txBody>
      </p:sp>
      <p:sp>
        <p:nvSpPr>
          <p:cNvPr id="9" name="Nadpis 2"/>
          <p:cNvSpPr txBox="1">
            <a:spLocks/>
          </p:cNvSpPr>
          <p:nvPr/>
        </p:nvSpPr>
        <p:spPr bwMode="auto">
          <a:xfrm>
            <a:off x="59055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l"/>
            <a:endParaRPr lang="cs-CZ" sz="3400" dirty="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algn="l"/>
            <a:r>
              <a:rPr lang="cs-CZ" sz="3400" dirty="0" smtClean="0">
                <a:solidFill>
                  <a:srgbClr val="008080"/>
                </a:solidFill>
                <a:ea typeface="ＭＳ Ｐゴシック" pitchFamily="34" charset="-128"/>
              </a:rPr>
              <a:t>KŘEŠICE</a:t>
            </a:r>
          </a:p>
          <a:p>
            <a:pPr algn="l"/>
            <a:endParaRPr lang="cs-CZ" sz="3400" dirty="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pic>
        <p:nvPicPr>
          <p:cNvPr id="16" name="Obrázek 15" descr="SAM_3030.JP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20" y="4463069"/>
            <a:ext cx="2765727" cy="20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540</Words>
  <Application>Microsoft Office PowerPoint</Application>
  <PresentationFormat>Předvádění na obrazovce (4:3)</PresentationFormat>
  <Paragraphs>158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Office Theme</vt:lpstr>
      <vt:lpstr>Prezentace aplikace PowerPoint</vt:lpstr>
      <vt:lpstr>POVODNĚ 2013 V ČÍSLECH</vt:lpstr>
      <vt:lpstr>Prezentace aplikace PowerPoint</vt:lpstr>
      <vt:lpstr>POMOC ADRY V ČÍSLECH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POMOC DOBROVOLNÍKŮ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Lukáš Bulín</dc:creator>
  <cp:lastModifiedBy>Pavlik</cp:lastModifiedBy>
  <cp:revision>594</cp:revision>
  <dcterms:created xsi:type="dcterms:W3CDTF">2011-07-26T15:49:55Z</dcterms:created>
  <dcterms:modified xsi:type="dcterms:W3CDTF">2013-07-03T06:49:00Z</dcterms:modified>
</cp:coreProperties>
</file>